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Muli" charset="1" panose="00000500000000000000"/>
      <p:regular r:id="rId32"/>
    </p:embeddedFont>
    <p:embeddedFont>
      <p:font typeface="Asap Semi-Bold" charset="1" panose="020F0704030202060203"/>
      <p:regular r:id="rId33"/>
    </p:embeddedFont>
    <p:embeddedFont>
      <p:font typeface="Asap Bold" charset="1" panose="020F0804030202060203"/>
      <p:regular r:id="rId34"/>
    </p:embeddedFont>
    <p:embeddedFont>
      <p:font typeface="Canva Sans Bold" charset="1" panose="020B0803030501040103"/>
      <p:regular r:id="rId35"/>
    </p:embeddedFont>
    <p:embeddedFont>
      <p:font typeface="Poppins Medium" charset="1" panose="02000000000000000000"/>
      <p:regular r:id="rId36"/>
    </p:embeddedFont>
    <p:embeddedFont>
      <p:font typeface="Canva Sans" charset="1" panose="020B0503030501040103"/>
      <p:regular r:id="rId37"/>
    </p:embeddedFont>
    <p:embeddedFont>
      <p:font typeface="Asap" charset="1" panose="020F05040302020602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svg" Type="http://schemas.openxmlformats.org/officeDocument/2006/relationships/image"/><Relationship Id="rId12" Target="../media/image68.png" Type="http://schemas.openxmlformats.org/officeDocument/2006/relationships/image"/><Relationship Id="rId13" Target="../media/image69.svg" Type="http://schemas.openxmlformats.org/officeDocument/2006/relationships/image"/><Relationship Id="rId14" Target="../media/image70.gif" Type="http://schemas.openxmlformats.org/officeDocument/2006/relationships/image"/><Relationship Id="rId15" Target="../media/image71.gif" Type="http://schemas.openxmlformats.org/officeDocument/2006/relationships/image"/><Relationship Id="rId16" Target="../media/image72.gif" Type="http://schemas.openxmlformats.org/officeDocument/2006/relationships/image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26652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874614">
            <a:off x="11335761" y="-1449994"/>
            <a:ext cx="5319852" cy="4016488"/>
          </a:xfrm>
          <a:custGeom>
            <a:avLst/>
            <a:gdLst/>
            <a:ahLst/>
            <a:cxnLst/>
            <a:rect r="r" b="b" t="t" l="l"/>
            <a:pathLst>
              <a:path h="4016488" w="5319852">
                <a:moveTo>
                  <a:pt x="0" y="0"/>
                </a:moveTo>
                <a:lnTo>
                  <a:pt x="5319852" y="0"/>
                </a:lnTo>
                <a:lnTo>
                  <a:pt x="5319852" y="4016488"/>
                </a:lnTo>
                <a:lnTo>
                  <a:pt x="0" y="401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70538" y="6183321"/>
            <a:ext cx="4490318" cy="3233029"/>
          </a:xfrm>
          <a:custGeom>
            <a:avLst/>
            <a:gdLst/>
            <a:ahLst/>
            <a:cxnLst/>
            <a:rect r="r" b="b" t="t" l="l"/>
            <a:pathLst>
              <a:path h="3233029" w="4490318">
                <a:moveTo>
                  <a:pt x="0" y="0"/>
                </a:moveTo>
                <a:lnTo>
                  <a:pt x="4490319" y="0"/>
                </a:lnTo>
                <a:lnTo>
                  <a:pt x="4490319" y="3233029"/>
                </a:lnTo>
                <a:lnTo>
                  <a:pt x="0" y="3233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57590">
            <a:off x="-4236280" y="2780146"/>
            <a:ext cx="8898153" cy="9185191"/>
          </a:xfrm>
          <a:custGeom>
            <a:avLst/>
            <a:gdLst/>
            <a:ahLst/>
            <a:cxnLst/>
            <a:rect r="r" b="b" t="t" l="l"/>
            <a:pathLst>
              <a:path h="9185191" w="8898153">
                <a:moveTo>
                  <a:pt x="0" y="0"/>
                </a:moveTo>
                <a:lnTo>
                  <a:pt x="8898154" y="0"/>
                </a:lnTo>
                <a:lnTo>
                  <a:pt x="8898154" y="9185190"/>
                </a:lnTo>
                <a:lnTo>
                  <a:pt x="0" y="918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2423" y="2939463"/>
            <a:ext cx="2170428" cy="1885559"/>
          </a:xfrm>
          <a:custGeom>
            <a:avLst/>
            <a:gdLst/>
            <a:ahLst/>
            <a:cxnLst/>
            <a:rect r="r" b="b" t="t" l="l"/>
            <a:pathLst>
              <a:path h="1885559" w="2170428">
                <a:moveTo>
                  <a:pt x="0" y="0"/>
                </a:moveTo>
                <a:lnTo>
                  <a:pt x="2170427" y="0"/>
                </a:lnTo>
                <a:lnTo>
                  <a:pt x="2170427" y="1885559"/>
                </a:lnTo>
                <a:lnTo>
                  <a:pt x="0" y="1885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805" y="163381"/>
            <a:ext cx="1571789" cy="1548391"/>
          </a:xfrm>
          <a:custGeom>
            <a:avLst/>
            <a:gdLst/>
            <a:ahLst/>
            <a:cxnLst/>
            <a:rect r="r" b="b" t="t" l="l"/>
            <a:pathLst>
              <a:path h="1548391" w="1571789">
                <a:moveTo>
                  <a:pt x="0" y="0"/>
                </a:moveTo>
                <a:lnTo>
                  <a:pt x="1571790" y="0"/>
                </a:lnTo>
                <a:lnTo>
                  <a:pt x="1571790" y="1548392"/>
                </a:lnTo>
                <a:lnTo>
                  <a:pt x="0" y="1548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218" y="392979"/>
            <a:ext cx="8206278" cy="47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2"/>
              </a:lnSpc>
              <a:spcBef>
                <a:spcPct val="0"/>
              </a:spcBef>
            </a:pPr>
            <a:r>
              <a:rPr lang="en-US" sz="2759" u="sng">
                <a:solidFill>
                  <a:srgbClr val="FFFFFF"/>
                </a:solidFill>
                <a:latin typeface="Muli"/>
              </a:rPr>
              <a:t>TRƯỜNG ĐẠI HỌC CÔNG NGHỆ TP.HỒ CHÍ MINH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28357" y="3653643"/>
            <a:ext cx="9221827" cy="4411979"/>
            <a:chOff x="0" y="0"/>
            <a:chExt cx="12295769" cy="58826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2295769" cy="4621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750"/>
                </a:lnSpc>
              </a:pPr>
              <a:r>
                <a:rPr lang="en-US" sz="11000">
                  <a:solidFill>
                    <a:srgbClr val="FFFFFF"/>
                  </a:solidFill>
                  <a:latin typeface="Asap Semi-Bold"/>
                </a:rPr>
                <a:t>WEBSITE </a:t>
              </a:r>
            </a:p>
            <a:p>
              <a:pPr algn="l">
                <a:lnSpc>
                  <a:spcPts val="13750"/>
                </a:lnSpc>
              </a:pPr>
              <a:r>
                <a:rPr lang="en-US" sz="11000">
                  <a:solidFill>
                    <a:srgbClr val="FFFFFF"/>
                  </a:solidFill>
                  <a:latin typeface="Asap Bold"/>
                </a:rPr>
                <a:t>NICEWORKS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259916"/>
              <a:ext cx="1026303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25218" y="889952"/>
            <a:ext cx="7665950" cy="43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FFFFFF"/>
                </a:solidFill>
                <a:latin typeface="Muli"/>
              </a:rPr>
              <a:t>KHOA: CÔNG NGHỆ THÔNG TIN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4236343" y="1019175"/>
            <a:ext cx="981531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7800" u="none">
                <a:solidFill>
                  <a:srgbClr val="170130"/>
                </a:solidFill>
                <a:latin typeface="Asap Semi-Bold"/>
              </a:rPr>
              <a:t>Giá trị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8637" y="3249930"/>
            <a:ext cx="4511450" cy="5202409"/>
            <a:chOff x="0" y="0"/>
            <a:chExt cx="6015267" cy="693654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745254" y="0"/>
              <a:ext cx="2524760" cy="2524760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343E8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46751" y="3414458"/>
              <a:ext cx="5321765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70130"/>
                  </a:solidFill>
                  <a:latin typeface="Asap Semi-Bold"/>
                </a:rPr>
                <a:t>Cung cấp đa dạng dịch vụ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087425"/>
              <a:ext cx="6015267" cy="184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35"/>
                </a:lnSpc>
                <a:spcBef>
                  <a:spcPct val="0"/>
                </a:spcBef>
              </a:pPr>
              <a:r>
                <a:rPr lang="en-US" sz="2025">
                  <a:solidFill>
                    <a:srgbClr val="170130"/>
                  </a:solidFill>
                  <a:latin typeface="Muli"/>
                </a:rPr>
                <a:t>kết nối với các freelance với đa dạng nghành nghề sẽ cung cấp mọi nhu cầu của khách hàng với mức giá phù hợp 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533525" y="667038"/>
              <a:ext cx="948217" cy="1190684"/>
            </a:xfrm>
            <a:custGeom>
              <a:avLst/>
              <a:gdLst/>
              <a:ahLst/>
              <a:cxnLst/>
              <a:rect r="r" b="b" t="t" l="l"/>
              <a:pathLst>
                <a:path h="1190684" w="948217">
                  <a:moveTo>
                    <a:pt x="0" y="0"/>
                  </a:moveTo>
                  <a:lnTo>
                    <a:pt x="948217" y="0"/>
                  </a:lnTo>
                  <a:lnTo>
                    <a:pt x="948217" y="1190684"/>
                  </a:lnTo>
                  <a:lnTo>
                    <a:pt x="0" y="119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51733" y="3249930"/>
            <a:ext cx="4265835" cy="4849984"/>
            <a:chOff x="0" y="0"/>
            <a:chExt cx="5687780" cy="646664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527309" y="0"/>
              <a:ext cx="2524760" cy="2524760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343E8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8807" y="3414458"/>
              <a:ext cx="5321765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70130"/>
                  </a:solidFill>
                  <a:latin typeface="Asap Semi-Bold"/>
                </a:rPr>
                <a:t>Nơi quảng bá bản thân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087425"/>
              <a:ext cx="5687780" cy="1379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35"/>
                </a:lnSpc>
                <a:spcBef>
                  <a:spcPct val="0"/>
                </a:spcBef>
              </a:pPr>
              <a:r>
                <a:rPr lang="en-US" sz="2025">
                  <a:solidFill>
                    <a:srgbClr val="170130"/>
                  </a:solidFill>
                  <a:latin typeface="Muli"/>
                </a:rPr>
                <a:t>NiceWorks hỗ trợ thể hiện khả năng của bản thân với các nhà tuyển dụng và người dùng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-951803">
              <a:off x="2269305" y="877296"/>
              <a:ext cx="1040768" cy="770168"/>
            </a:xfrm>
            <a:custGeom>
              <a:avLst/>
              <a:gdLst/>
              <a:ahLst/>
              <a:cxnLst/>
              <a:rect r="r" b="b" t="t" l="l"/>
              <a:pathLst>
                <a:path h="770168" w="1040768">
                  <a:moveTo>
                    <a:pt x="0" y="0"/>
                  </a:moveTo>
                  <a:lnTo>
                    <a:pt x="1040768" y="0"/>
                  </a:lnTo>
                  <a:lnTo>
                    <a:pt x="1040768" y="770168"/>
                  </a:lnTo>
                  <a:lnTo>
                    <a:pt x="0" y="77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316853" y="3249930"/>
            <a:ext cx="1893570" cy="189357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343E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267977" y="5806011"/>
            <a:ext cx="399132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70130"/>
                </a:solidFill>
                <a:latin typeface="Asap Semi-Bold"/>
              </a:rPr>
              <a:t>Uy tín và Minh bạch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5169" y="7055974"/>
            <a:ext cx="4236939" cy="104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5"/>
              </a:lnSpc>
              <a:spcBef>
                <a:spcPct val="0"/>
              </a:spcBef>
            </a:pPr>
            <a:r>
              <a:rPr lang="en-US" sz="2025">
                <a:solidFill>
                  <a:srgbClr val="170130"/>
                </a:solidFill>
                <a:latin typeface="Muli"/>
              </a:rPr>
              <a:t>NiceWorks quản lý toàn bộ giao dịch đảm bảo quyền lợi chính đáng của người dùng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896768" y="3806427"/>
            <a:ext cx="733741" cy="780576"/>
          </a:xfrm>
          <a:custGeom>
            <a:avLst/>
            <a:gdLst/>
            <a:ahLst/>
            <a:cxnLst/>
            <a:rect r="r" b="b" t="t" l="l"/>
            <a:pathLst>
              <a:path h="780576" w="733741">
                <a:moveTo>
                  <a:pt x="0" y="0"/>
                </a:moveTo>
                <a:lnTo>
                  <a:pt x="733741" y="0"/>
                </a:lnTo>
                <a:lnTo>
                  <a:pt x="733741" y="780576"/>
                </a:lnTo>
                <a:lnTo>
                  <a:pt x="0" y="78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8869" y="0"/>
            <a:ext cx="11029131" cy="9248775"/>
            <a:chOff x="0" y="0"/>
            <a:chExt cx="14705508" cy="123317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472" t="0" r="32472" b="0"/>
            <a:stretch>
              <a:fillRect/>
            </a:stretch>
          </p:blipFill>
          <p:spPr>
            <a:xfrm flipH="false" flipV="false">
              <a:off x="0" y="0"/>
              <a:ext cx="4817169" cy="813646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258" t="0" r="16258" b="0"/>
            <a:stretch>
              <a:fillRect/>
            </a:stretch>
          </p:blipFill>
          <p:spPr>
            <a:xfrm flipH="false" flipV="false">
              <a:off x="4944169" y="0"/>
              <a:ext cx="9761339" cy="8136467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714" t="0" r="2714" b="0"/>
            <a:stretch>
              <a:fillRect/>
            </a:stretch>
          </p:blipFill>
          <p:spPr>
            <a:xfrm flipH="false" flipV="false">
              <a:off x="0" y="8263467"/>
              <a:ext cx="7352754" cy="406823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2456" r="0" b="2456"/>
            <a:stretch>
              <a:fillRect/>
            </a:stretch>
          </p:blipFill>
          <p:spPr>
            <a:xfrm flipH="false" flipV="false">
              <a:off x="7479754" y="8263467"/>
              <a:ext cx="7225754" cy="4068233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5339192" cy="531623"/>
            <a:chOff x="0" y="0"/>
            <a:chExt cx="7118923" cy="70883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2842019"/>
            <a:ext cx="5856987" cy="3355188"/>
            <a:chOff x="0" y="0"/>
            <a:chExt cx="7809316" cy="44735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7809316" cy="315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60"/>
                </a:lnSpc>
                <a:spcBef>
                  <a:spcPct val="0"/>
                </a:spcBef>
              </a:pPr>
              <a:r>
                <a:rPr lang="en-US" sz="7800">
                  <a:solidFill>
                    <a:srgbClr val="170130"/>
                  </a:solidFill>
                  <a:latin typeface="Asap Semi-Bold"/>
                </a:rPr>
                <a:t>Giao diện và chức năng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62714"/>
              <a:ext cx="7809316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50718" y="497077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1143000"/>
            <a:ext cx="18288000" cy="9144000"/>
          </a:xfrm>
          <a:custGeom>
            <a:avLst/>
            <a:gdLst/>
            <a:ahLst/>
            <a:cxnLst/>
            <a:rect r="r" b="b" t="t" l="l"/>
            <a:pathLst>
              <a:path h="9144000" w="18288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9645" y="7407629"/>
            <a:ext cx="10366642" cy="2021688"/>
            <a:chOff x="0" y="0"/>
            <a:chExt cx="13822189" cy="26955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822189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170130"/>
                  </a:solidFill>
                  <a:latin typeface="Asap Semi-Bold"/>
                </a:rPr>
                <a:t>Giao diện Người dùng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84714"/>
              <a:ext cx="138221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820949" y="1028700"/>
            <a:ext cx="14646101" cy="7549019"/>
            <a:chOff x="0" y="0"/>
            <a:chExt cx="1865492" cy="9615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5492" cy="961528"/>
            </a:xfrm>
            <a:custGeom>
              <a:avLst/>
              <a:gdLst/>
              <a:ahLst/>
              <a:cxnLst/>
              <a:rect r="r" b="b" t="t" l="l"/>
              <a:pathLst>
                <a:path h="961528" w="1865492">
                  <a:moveTo>
                    <a:pt x="0" y="0"/>
                  </a:moveTo>
                  <a:lnTo>
                    <a:pt x="1865492" y="0"/>
                  </a:lnTo>
                  <a:lnTo>
                    <a:pt x="1865492" y="961528"/>
                  </a:lnTo>
                  <a:lnTo>
                    <a:pt x="0" y="961528"/>
                  </a:lnTo>
                  <a:close/>
                </a:path>
              </a:pathLst>
            </a:custGeom>
            <a:blipFill>
              <a:blip r:embed="rId4"/>
              <a:stretch>
                <a:fillRect l="0" t="-408" r="0" b="-40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924561" y="8842769"/>
            <a:ext cx="6438878" cy="1859763"/>
            <a:chOff x="0" y="0"/>
            <a:chExt cx="8585171" cy="24796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585171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Trang chủ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68814"/>
              <a:ext cx="8585171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1946" y="1028700"/>
            <a:ext cx="5242664" cy="1611002"/>
          </a:xfrm>
          <a:custGeom>
            <a:avLst/>
            <a:gdLst/>
            <a:ahLst/>
            <a:cxnLst/>
            <a:rect r="r" b="b" t="t" l="l"/>
            <a:pathLst>
              <a:path h="1611002" w="5242664">
                <a:moveTo>
                  <a:pt x="0" y="0"/>
                </a:moveTo>
                <a:lnTo>
                  <a:pt x="5242664" y="0"/>
                </a:lnTo>
                <a:lnTo>
                  <a:pt x="5242664" y="1611002"/>
                </a:lnTo>
                <a:lnTo>
                  <a:pt x="0" y="161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31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24561" y="1028700"/>
            <a:ext cx="12244874" cy="6986864"/>
          </a:xfrm>
          <a:custGeom>
            <a:avLst/>
            <a:gdLst/>
            <a:ahLst/>
            <a:cxnLst/>
            <a:rect r="r" b="b" t="t" l="l"/>
            <a:pathLst>
              <a:path h="6986864" w="12244874">
                <a:moveTo>
                  <a:pt x="0" y="0"/>
                </a:moveTo>
                <a:lnTo>
                  <a:pt x="12244874" y="0"/>
                </a:lnTo>
                <a:lnTo>
                  <a:pt x="12244874" y="6986864"/>
                </a:lnTo>
                <a:lnTo>
                  <a:pt x="0" y="698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1946" y="4522132"/>
            <a:ext cx="4662780" cy="2226825"/>
          </a:xfrm>
          <a:custGeom>
            <a:avLst/>
            <a:gdLst/>
            <a:ahLst/>
            <a:cxnLst/>
            <a:rect r="r" b="b" t="t" l="l"/>
            <a:pathLst>
              <a:path h="2226825" w="4662780">
                <a:moveTo>
                  <a:pt x="0" y="0"/>
                </a:moveTo>
                <a:lnTo>
                  <a:pt x="4662780" y="0"/>
                </a:lnTo>
                <a:lnTo>
                  <a:pt x="4662780" y="2226825"/>
                </a:lnTo>
                <a:lnTo>
                  <a:pt x="0" y="2226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692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24561" y="8427237"/>
            <a:ext cx="7166242" cy="1859763"/>
            <a:chOff x="0" y="0"/>
            <a:chExt cx="9554989" cy="247968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554989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Đăng nhập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68814"/>
              <a:ext cx="95549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15418" y="2573027"/>
            <a:ext cx="5339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70130"/>
                </a:solidFill>
                <a:latin typeface="Canva Sans"/>
              </a:rPr>
              <a:t>Trước đăng nhập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602" y="6185077"/>
            <a:ext cx="5339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170130"/>
                </a:solidFill>
                <a:latin typeface="Canva Sans"/>
              </a:rPr>
              <a:t>Đăng nhập thành công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12740" y="1028700"/>
            <a:ext cx="7023642" cy="7300631"/>
          </a:xfrm>
          <a:custGeom>
            <a:avLst/>
            <a:gdLst/>
            <a:ahLst/>
            <a:cxnLst/>
            <a:rect r="r" b="b" t="t" l="l"/>
            <a:pathLst>
              <a:path h="7300631" w="7023642">
                <a:moveTo>
                  <a:pt x="0" y="0"/>
                </a:moveTo>
                <a:lnTo>
                  <a:pt x="7023642" y="0"/>
                </a:lnTo>
                <a:lnTo>
                  <a:pt x="7023642" y="7300631"/>
                </a:lnTo>
                <a:lnTo>
                  <a:pt x="0" y="7300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59899" y="8427237"/>
            <a:ext cx="7166242" cy="1859763"/>
            <a:chOff x="0" y="0"/>
            <a:chExt cx="9554989" cy="24796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54989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công cụ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68814"/>
              <a:ext cx="95549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013184" y="962025"/>
            <a:ext cx="7105647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170130"/>
                </a:solidFill>
                <a:latin typeface="Canva Sans Bold"/>
              </a:rPr>
              <a:t>Các chức năng của người dùng (chức năng admin chỉ có khi có phân quyền admin)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28536" y="1166754"/>
            <a:ext cx="15030928" cy="7748227"/>
          </a:xfrm>
          <a:custGeom>
            <a:avLst/>
            <a:gdLst/>
            <a:ahLst/>
            <a:cxnLst/>
            <a:rect r="r" b="b" t="t" l="l"/>
            <a:pathLst>
              <a:path h="7748227" w="15030928">
                <a:moveTo>
                  <a:pt x="0" y="0"/>
                </a:moveTo>
                <a:lnTo>
                  <a:pt x="15030928" y="0"/>
                </a:lnTo>
                <a:lnTo>
                  <a:pt x="15030928" y="7748227"/>
                </a:lnTo>
                <a:lnTo>
                  <a:pt x="0" y="7748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417879" y="8842769"/>
            <a:ext cx="9452242" cy="1859763"/>
            <a:chOff x="0" y="0"/>
            <a:chExt cx="12602989" cy="24796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2602989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thông tin tài khoản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68814"/>
              <a:ext cx="126029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5049034" cy="5750608"/>
          </a:xfrm>
          <a:custGeom>
            <a:avLst/>
            <a:gdLst/>
            <a:ahLst/>
            <a:cxnLst/>
            <a:rect r="r" b="b" t="t" l="l"/>
            <a:pathLst>
              <a:path h="5750608" w="5049034">
                <a:moveTo>
                  <a:pt x="0" y="0"/>
                </a:moveTo>
                <a:lnTo>
                  <a:pt x="5049034" y="0"/>
                </a:lnTo>
                <a:lnTo>
                  <a:pt x="5049034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94255" y="1028700"/>
            <a:ext cx="10750577" cy="7645435"/>
          </a:xfrm>
          <a:custGeom>
            <a:avLst/>
            <a:gdLst/>
            <a:ahLst/>
            <a:cxnLst/>
            <a:rect r="r" b="b" t="t" l="l"/>
            <a:pathLst>
              <a:path h="7645435" w="10750577">
                <a:moveTo>
                  <a:pt x="0" y="0"/>
                </a:moveTo>
                <a:lnTo>
                  <a:pt x="10750577" y="0"/>
                </a:lnTo>
                <a:lnTo>
                  <a:pt x="10750577" y="7645435"/>
                </a:lnTo>
                <a:lnTo>
                  <a:pt x="0" y="7645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02874" y="8874160"/>
            <a:ext cx="9452242" cy="1859763"/>
            <a:chOff x="0" y="0"/>
            <a:chExt cx="12602989" cy="24796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2602989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tạo bài mới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68814"/>
              <a:ext cx="126029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39186" y="2458316"/>
            <a:ext cx="7105647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170130"/>
                </a:solidFill>
                <a:latin typeface="Canva Sans Bold"/>
              </a:rPr>
              <a:t>Giao diện và công cụ tạo bài đăng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3705541" cy="7645435"/>
          </a:xfrm>
          <a:custGeom>
            <a:avLst/>
            <a:gdLst/>
            <a:ahLst/>
            <a:cxnLst/>
            <a:rect r="r" b="b" t="t" l="l"/>
            <a:pathLst>
              <a:path h="7645435" w="3705541">
                <a:moveTo>
                  <a:pt x="0" y="0"/>
                </a:moveTo>
                <a:lnTo>
                  <a:pt x="3705541" y="0"/>
                </a:lnTo>
                <a:lnTo>
                  <a:pt x="3705541" y="7645435"/>
                </a:lnTo>
                <a:lnTo>
                  <a:pt x="0" y="7645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012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75255" y="1028700"/>
            <a:ext cx="6655266" cy="2908002"/>
          </a:xfrm>
          <a:custGeom>
            <a:avLst/>
            <a:gdLst/>
            <a:ahLst/>
            <a:cxnLst/>
            <a:rect r="r" b="b" t="t" l="l"/>
            <a:pathLst>
              <a:path h="2908002" w="6655266">
                <a:moveTo>
                  <a:pt x="0" y="0"/>
                </a:moveTo>
                <a:lnTo>
                  <a:pt x="6655266" y="0"/>
                </a:lnTo>
                <a:lnTo>
                  <a:pt x="6655266" y="2908002"/>
                </a:lnTo>
                <a:lnTo>
                  <a:pt x="0" y="2908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3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73421" y="1028700"/>
            <a:ext cx="5468202" cy="7645435"/>
          </a:xfrm>
          <a:custGeom>
            <a:avLst/>
            <a:gdLst/>
            <a:ahLst/>
            <a:cxnLst/>
            <a:rect r="r" b="b" t="t" l="l"/>
            <a:pathLst>
              <a:path h="7645435" w="5468202">
                <a:moveTo>
                  <a:pt x="0" y="0"/>
                </a:moveTo>
                <a:lnTo>
                  <a:pt x="5468202" y="0"/>
                </a:lnTo>
                <a:lnTo>
                  <a:pt x="5468202" y="7645435"/>
                </a:lnTo>
                <a:lnTo>
                  <a:pt x="0" y="7645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90" t="0" r="-479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4955" y="5911960"/>
            <a:ext cx="8714833" cy="2402645"/>
          </a:xfrm>
          <a:custGeom>
            <a:avLst/>
            <a:gdLst/>
            <a:ahLst/>
            <a:cxnLst/>
            <a:rect r="r" b="b" t="t" l="l"/>
            <a:pathLst>
              <a:path h="2402645" w="8714833">
                <a:moveTo>
                  <a:pt x="0" y="0"/>
                </a:moveTo>
                <a:lnTo>
                  <a:pt x="8714833" y="0"/>
                </a:lnTo>
                <a:lnTo>
                  <a:pt x="8714833" y="2402645"/>
                </a:lnTo>
                <a:lnTo>
                  <a:pt x="0" y="240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" t="0" r="-69" b="-332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702874" y="8874160"/>
            <a:ext cx="9452242" cy="1859763"/>
            <a:chOff x="0" y="0"/>
            <a:chExt cx="12602989" cy="24796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2602989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công cụ tạo bài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68814"/>
              <a:ext cx="126029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363682" y="301336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10952" y="1035428"/>
            <a:ext cx="14866096" cy="7636265"/>
          </a:xfrm>
          <a:custGeom>
            <a:avLst/>
            <a:gdLst/>
            <a:ahLst/>
            <a:cxnLst/>
            <a:rect r="r" b="b" t="t" l="l"/>
            <a:pathLst>
              <a:path h="7636265" w="14866096">
                <a:moveTo>
                  <a:pt x="0" y="0"/>
                </a:moveTo>
                <a:lnTo>
                  <a:pt x="14866096" y="0"/>
                </a:lnTo>
                <a:lnTo>
                  <a:pt x="14866096" y="7636264"/>
                </a:lnTo>
                <a:lnTo>
                  <a:pt x="0" y="76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77755" y="5978547"/>
            <a:ext cx="7781545" cy="1955951"/>
          </a:xfrm>
          <a:custGeom>
            <a:avLst/>
            <a:gdLst/>
            <a:ahLst/>
            <a:cxnLst/>
            <a:rect r="r" b="b" t="t" l="l"/>
            <a:pathLst>
              <a:path h="1955951" w="7781545">
                <a:moveTo>
                  <a:pt x="0" y="0"/>
                </a:moveTo>
                <a:lnTo>
                  <a:pt x="7781545" y="0"/>
                </a:lnTo>
                <a:lnTo>
                  <a:pt x="7781545" y="1955951"/>
                </a:lnTo>
                <a:lnTo>
                  <a:pt x="0" y="1955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570" t="-98811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430237" y="8671692"/>
            <a:ext cx="9452242" cy="1859763"/>
            <a:chOff x="0" y="0"/>
            <a:chExt cx="12602989" cy="24796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2602989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0"/>
                </a:lnSpc>
                <a:spcBef>
                  <a:spcPct val="0"/>
                </a:spcBef>
              </a:pPr>
              <a:r>
                <a:rPr lang="en-US" sz="5700">
                  <a:solidFill>
                    <a:srgbClr val="170130"/>
                  </a:solidFill>
                  <a:latin typeface="Asap Semi-Bold"/>
                </a:rPr>
                <a:t>Giao diện bài đăng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68814"/>
              <a:ext cx="12602989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43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5185" y="4911532"/>
            <a:ext cx="10569185" cy="8072215"/>
          </a:xfrm>
          <a:custGeom>
            <a:avLst/>
            <a:gdLst/>
            <a:ahLst/>
            <a:cxnLst/>
            <a:rect r="r" b="b" t="t" l="l"/>
            <a:pathLst>
              <a:path h="8072215" w="10569185">
                <a:moveTo>
                  <a:pt x="0" y="0"/>
                </a:moveTo>
                <a:lnTo>
                  <a:pt x="10569185" y="0"/>
                </a:lnTo>
                <a:lnTo>
                  <a:pt x="10569185" y="8072215"/>
                </a:lnTo>
                <a:lnTo>
                  <a:pt x="0" y="807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605646" y="0"/>
            <a:ext cx="10682354" cy="102870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2084390" y="2170750"/>
            <a:ext cx="6127684" cy="118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25"/>
              </a:lnSpc>
              <a:spcBef>
                <a:spcPct val="0"/>
              </a:spcBef>
            </a:pPr>
            <a:r>
              <a:rPr lang="en-US" sz="7771">
                <a:solidFill>
                  <a:srgbClr val="FFFFFF"/>
                </a:solidFill>
                <a:latin typeface="Asap Semi-Bold"/>
              </a:rPr>
              <a:t>Nội dung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10569" y="2240973"/>
            <a:ext cx="6538793" cy="664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7752"/>
              </a:lnSpc>
              <a:buAutoNum type="arabicPeriod" startAt="1"/>
            </a:pPr>
            <a:r>
              <a:rPr lang="en-US" sz="3800" spc="22">
                <a:solidFill>
                  <a:srgbClr val="FFFFFF"/>
                </a:solidFill>
                <a:latin typeface="Canva Sans Bold"/>
              </a:rPr>
              <a:t>Giới thiệu đề tài</a:t>
            </a:r>
          </a:p>
          <a:p>
            <a:pPr algn="l" marL="820427" indent="-410214" lvl="1">
              <a:lnSpc>
                <a:spcPts val="7752"/>
              </a:lnSpc>
              <a:buAutoNum type="arabicPeriod" startAt="1"/>
            </a:pPr>
            <a:r>
              <a:rPr lang="en-US" sz="3800" spc="22">
                <a:solidFill>
                  <a:srgbClr val="FFFFFF"/>
                </a:solidFill>
                <a:latin typeface="Canva Sans Bold"/>
              </a:rPr>
              <a:t>Mục tiêu đề tài</a:t>
            </a:r>
          </a:p>
          <a:p>
            <a:pPr algn="l" marL="820427" indent="-410214" lvl="1">
              <a:lnSpc>
                <a:spcPts val="7752"/>
              </a:lnSpc>
              <a:buAutoNum type="arabicPeriod" startAt="1"/>
            </a:pPr>
            <a:r>
              <a:rPr lang="en-US" sz="3800" spc="22">
                <a:solidFill>
                  <a:srgbClr val="FFFFFF"/>
                </a:solidFill>
                <a:latin typeface="Canva Sans Bold"/>
              </a:rPr>
              <a:t>Phương thức hoạt động</a:t>
            </a:r>
          </a:p>
          <a:p>
            <a:pPr algn="l" marL="820427" indent="-410214" lvl="1">
              <a:lnSpc>
                <a:spcPts val="7752"/>
              </a:lnSpc>
              <a:buAutoNum type="arabicPeriod" startAt="1"/>
            </a:pPr>
            <a:r>
              <a:rPr lang="en-US" sz="3800" spc="22">
                <a:solidFill>
                  <a:srgbClr val="FFFFFF"/>
                </a:solidFill>
                <a:latin typeface="Canva Sans Bold"/>
              </a:rPr>
              <a:t>Giao diện và chức năng</a:t>
            </a:r>
          </a:p>
          <a:p>
            <a:pPr algn="ctr">
              <a:lnSpc>
                <a:spcPts val="5320"/>
              </a:lnSpc>
            </a:pPr>
          </a:p>
          <a:p>
            <a:pPr algn="ctr">
              <a:lnSpc>
                <a:spcPts val="5320"/>
              </a:lnSpc>
            </a:pPr>
          </a:p>
          <a:p>
            <a:pPr algn="ctr">
              <a:lnSpc>
                <a:spcPts val="5320"/>
              </a:lnSpc>
            </a:pPr>
          </a:p>
          <a:p>
            <a:pPr algn="ctr"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50718" y="497077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1453452"/>
            <a:ext cx="18288000" cy="7800086"/>
          </a:xfrm>
          <a:custGeom>
            <a:avLst/>
            <a:gdLst/>
            <a:ahLst/>
            <a:cxnLst/>
            <a:rect r="r" b="b" t="t" l="l"/>
            <a:pathLst>
              <a:path h="7800086" w="18288000">
                <a:moveTo>
                  <a:pt x="0" y="0"/>
                </a:moveTo>
                <a:lnTo>
                  <a:pt x="18288000" y="0"/>
                </a:lnTo>
                <a:lnTo>
                  <a:pt x="18288000" y="7800086"/>
                </a:lnTo>
                <a:lnTo>
                  <a:pt x="0" y="780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92" r="0" b="-1169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524844" y="3531475"/>
            <a:ext cx="5518207" cy="3644040"/>
            <a:chOff x="0" y="0"/>
            <a:chExt cx="7357609" cy="485872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7357609" cy="3479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98"/>
                </a:lnSpc>
                <a:spcBef>
                  <a:spcPct val="0"/>
                </a:spcBef>
              </a:pPr>
              <a:r>
                <a:rPr lang="en-US" sz="8582">
                  <a:solidFill>
                    <a:srgbClr val="FFFFFF"/>
                  </a:solidFill>
                  <a:latin typeface="Asap Semi-Bold"/>
                </a:rPr>
                <a:t>Giao diện Admin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234399"/>
              <a:ext cx="7357609" cy="6243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6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50718" y="497077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410" y="1033462"/>
            <a:ext cx="16013700" cy="8224838"/>
          </a:xfrm>
          <a:custGeom>
            <a:avLst/>
            <a:gdLst/>
            <a:ahLst/>
            <a:cxnLst/>
            <a:rect r="r" b="b" t="t" l="l"/>
            <a:pathLst>
              <a:path h="8224838" w="16013700">
                <a:moveTo>
                  <a:pt x="0" y="0"/>
                </a:moveTo>
                <a:lnTo>
                  <a:pt x="16013700" y="0"/>
                </a:lnTo>
                <a:lnTo>
                  <a:pt x="16013700" y="8224838"/>
                </a:lnTo>
                <a:lnTo>
                  <a:pt x="0" y="822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20110" y="1208994"/>
            <a:ext cx="2127707" cy="6248029"/>
          </a:xfrm>
          <a:custGeom>
            <a:avLst/>
            <a:gdLst/>
            <a:ahLst/>
            <a:cxnLst/>
            <a:rect r="r" b="b" t="t" l="l"/>
            <a:pathLst>
              <a:path h="6248029" w="2127707">
                <a:moveTo>
                  <a:pt x="0" y="0"/>
                </a:moveTo>
                <a:lnTo>
                  <a:pt x="2127707" y="0"/>
                </a:lnTo>
                <a:lnTo>
                  <a:pt x="2127707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02243" y="8969624"/>
            <a:ext cx="10283514" cy="2021688"/>
            <a:chOff x="0" y="0"/>
            <a:chExt cx="13711353" cy="26955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3711353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170130"/>
                  </a:solidFill>
                  <a:latin typeface="Asap Semi-Bold"/>
                </a:rPr>
                <a:t>Giao diện trang chủ Admin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84714"/>
              <a:ext cx="13711353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571136" y="7399874"/>
            <a:ext cx="3929973" cy="117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3025">
                <a:solidFill>
                  <a:srgbClr val="170130"/>
                </a:solidFill>
                <a:latin typeface="Canva Sans Bold"/>
              </a:rPr>
              <a:t>Mở rộng chức năng</a:t>
            </a:r>
          </a:p>
          <a:p>
            <a:pPr algn="l">
              <a:lnSpc>
                <a:spcPts val="2555"/>
              </a:lnSpc>
            </a:pPr>
          </a:p>
          <a:p>
            <a:pPr algn="l">
              <a:lnSpc>
                <a:spcPts val="2555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26027" y="226913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49021" y="758536"/>
            <a:ext cx="16714842" cy="8586151"/>
          </a:xfrm>
          <a:custGeom>
            <a:avLst/>
            <a:gdLst/>
            <a:ahLst/>
            <a:cxnLst/>
            <a:rect r="r" b="b" t="t" l="l"/>
            <a:pathLst>
              <a:path h="8586151" w="16714842">
                <a:moveTo>
                  <a:pt x="0" y="0"/>
                </a:moveTo>
                <a:lnTo>
                  <a:pt x="16714842" y="0"/>
                </a:lnTo>
                <a:lnTo>
                  <a:pt x="16714842" y="8586151"/>
                </a:lnTo>
                <a:lnTo>
                  <a:pt x="0" y="8586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29403" y="9276156"/>
            <a:ext cx="13754078" cy="2021688"/>
            <a:chOff x="0" y="0"/>
            <a:chExt cx="18338771" cy="26955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833877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170130"/>
                  </a:solidFill>
                  <a:latin typeface="Asap Semi-Bold"/>
                </a:rPr>
                <a:t>Giao diện quản lý thể loại kỹ năng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84714"/>
              <a:ext cx="18338771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26027" y="226913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03112" y="758536"/>
            <a:ext cx="16639576" cy="8621769"/>
          </a:xfrm>
          <a:custGeom>
            <a:avLst/>
            <a:gdLst/>
            <a:ahLst/>
            <a:cxnLst/>
            <a:rect r="r" b="b" t="t" l="l"/>
            <a:pathLst>
              <a:path h="8621769" w="16639576">
                <a:moveTo>
                  <a:pt x="0" y="0"/>
                </a:moveTo>
                <a:lnTo>
                  <a:pt x="16639576" y="0"/>
                </a:lnTo>
                <a:lnTo>
                  <a:pt x="16639576" y="8621769"/>
                </a:lnTo>
                <a:lnTo>
                  <a:pt x="0" y="862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11494" y="9380305"/>
            <a:ext cx="9182078" cy="2021688"/>
            <a:chOff x="0" y="0"/>
            <a:chExt cx="12242771" cy="26955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224277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170130"/>
                  </a:solidFill>
                  <a:latin typeface="Asap Semi-Bold"/>
                </a:rPr>
                <a:t>Giao diện thêm thể loại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84714"/>
              <a:ext cx="12242771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26027" y="226913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86131" y="804968"/>
            <a:ext cx="16915738" cy="8471189"/>
          </a:xfrm>
          <a:custGeom>
            <a:avLst/>
            <a:gdLst/>
            <a:ahLst/>
            <a:cxnLst/>
            <a:rect r="r" b="b" t="t" l="l"/>
            <a:pathLst>
              <a:path h="8471189" w="16915738">
                <a:moveTo>
                  <a:pt x="0" y="0"/>
                </a:moveTo>
                <a:lnTo>
                  <a:pt x="16915738" y="0"/>
                </a:lnTo>
                <a:lnTo>
                  <a:pt x="16915738" y="8471188"/>
                </a:lnTo>
                <a:lnTo>
                  <a:pt x="0" y="8471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5219" y="4453633"/>
            <a:ext cx="6702102" cy="4584382"/>
          </a:xfrm>
          <a:custGeom>
            <a:avLst/>
            <a:gdLst/>
            <a:ahLst/>
            <a:cxnLst/>
            <a:rect r="r" b="b" t="t" l="l"/>
            <a:pathLst>
              <a:path h="4584382" w="6702102">
                <a:moveTo>
                  <a:pt x="0" y="0"/>
                </a:moveTo>
                <a:lnTo>
                  <a:pt x="6702103" y="0"/>
                </a:lnTo>
                <a:lnTo>
                  <a:pt x="6702103" y="4584382"/>
                </a:lnTo>
                <a:lnTo>
                  <a:pt x="0" y="458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47791" y="9323781"/>
            <a:ext cx="13754078" cy="2021688"/>
            <a:chOff x="0" y="0"/>
            <a:chExt cx="18338771" cy="26955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833877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170130"/>
                  </a:solidFill>
                  <a:latin typeface="Asap Semi-Bold"/>
                </a:rPr>
                <a:t>Giao diện quản lý kỹ năng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84714"/>
              <a:ext cx="18338771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97899" y="6128923"/>
            <a:ext cx="3929973" cy="51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3025">
                <a:solidFill>
                  <a:srgbClr val="170130"/>
                </a:solidFill>
                <a:latin typeface="Canva Sans Bold"/>
              </a:rPr>
              <a:t>thêm kỹ năng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26027" y="226913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GIAO DIỆN VÀ CHỨC NĂNG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33157" y="758536"/>
            <a:ext cx="17391897" cy="8946486"/>
          </a:xfrm>
          <a:custGeom>
            <a:avLst/>
            <a:gdLst/>
            <a:ahLst/>
            <a:cxnLst/>
            <a:rect r="r" b="b" t="t" l="l"/>
            <a:pathLst>
              <a:path h="8946486" w="17391897">
                <a:moveTo>
                  <a:pt x="0" y="0"/>
                </a:moveTo>
                <a:lnTo>
                  <a:pt x="17391896" y="0"/>
                </a:lnTo>
                <a:lnTo>
                  <a:pt x="17391896" y="8946487"/>
                </a:lnTo>
                <a:lnTo>
                  <a:pt x="0" y="8946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47791" y="5143500"/>
            <a:ext cx="6191401" cy="4127601"/>
          </a:xfrm>
          <a:custGeom>
            <a:avLst/>
            <a:gdLst/>
            <a:ahLst/>
            <a:cxnLst/>
            <a:rect r="r" b="b" t="t" l="l"/>
            <a:pathLst>
              <a:path h="4127601" w="6191401">
                <a:moveTo>
                  <a:pt x="0" y="0"/>
                </a:moveTo>
                <a:lnTo>
                  <a:pt x="6191401" y="0"/>
                </a:lnTo>
                <a:lnTo>
                  <a:pt x="6191401" y="4127601"/>
                </a:lnTo>
                <a:lnTo>
                  <a:pt x="0" y="412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47791" y="9323781"/>
            <a:ext cx="13754078" cy="2021688"/>
            <a:chOff x="0" y="0"/>
            <a:chExt cx="18338771" cy="26955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8338771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0"/>
                </a:lnSpc>
                <a:spcBef>
                  <a:spcPct val="0"/>
                </a:spcBef>
              </a:pPr>
              <a:r>
                <a:rPr lang="en-US" sz="6800">
                  <a:solidFill>
                    <a:srgbClr val="170130"/>
                  </a:solidFill>
                  <a:latin typeface="Asap Semi-Bold"/>
                </a:rPr>
                <a:t>Giao diện quản nhãn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84714"/>
              <a:ext cx="18338771" cy="61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97899" y="6128923"/>
            <a:ext cx="3929973" cy="51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3025">
                <a:solidFill>
                  <a:srgbClr val="170130"/>
                </a:solidFill>
                <a:latin typeface="Canva Sans Bold"/>
              </a:rPr>
              <a:t>thêm kỹ năng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24048" y="1545153"/>
            <a:ext cx="24336096" cy="13749894"/>
          </a:xfrm>
          <a:custGeom>
            <a:avLst/>
            <a:gdLst/>
            <a:ahLst/>
            <a:cxnLst/>
            <a:rect r="r" b="b" t="t" l="l"/>
            <a:pathLst>
              <a:path h="13749894" w="24336096">
                <a:moveTo>
                  <a:pt x="0" y="0"/>
                </a:moveTo>
                <a:lnTo>
                  <a:pt x="24336096" y="0"/>
                </a:lnTo>
                <a:lnTo>
                  <a:pt x="24336096" y="13749894"/>
                </a:lnTo>
                <a:lnTo>
                  <a:pt x="0" y="13749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0615" y="2153948"/>
            <a:ext cx="8034991" cy="12374216"/>
          </a:xfrm>
          <a:custGeom>
            <a:avLst/>
            <a:gdLst/>
            <a:ahLst/>
            <a:cxnLst/>
            <a:rect r="r" b="b" t="t" l="l"/>
            <a:pathLst>
              <a:path h="12374216" w="8034991">
                <a:moveTo>
                  <a:pt x="0" y="0"/>
                </a:moveTo>
                <a:lnTo>
                  <a:pt x="8034991" y="0"/>
                </a:lnTo>
                <a:lnTo>
                  <a:pt x="8034991" y="12374216"/>
                </a:lnTo>
                <a:lnTo>
                  <a:pt x="0" y="12374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03824">
            <a:off x="3133294" y="-1903394"/>
            <a:ext cx="3835324" cy="5201615"/>
          </a:xfrm>
          <a:custGeom>
            <a:avLst/>
            <a:gdLst/>
            <a:ahLst/>
            <a:cxnLst/>
            <a:rect r="r" b="b" t="t" l="l"/>
            <a:pathLst>
              <a:path h="5201615" w="3835324">
                <a:moveTo>
                  <a:pt x="0" y="0"/>
                </a:moveTo>
                <a:lnTo>
                  <a:pt x="3835324" y="0"/>
                </a:lnTo>
                <a:lnTo>
                  <a:pt x="3835324" y="5201615"/>
                </a:lnTo>
                <a:lnTo>
                  <a:pt x="0" y="5201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863951" y="-858547"/>
            <a:ext cx="7081604" cy="6774735"/>
          </a:xfrm>
          <a:custGeom>
            <a:avLst/>
            <a:gdLst/>
            <a:ahLst/>
            <a:cxnLst/>
            <a:rect r="r" b="b" t="t" l="l"/>
            <a:pathLst>
              <a:path h="6774735" w="7081604">
                <a:moveTo>
                  <a:pt x="7081604" y="0"/>
                </a:moveTo>
                <a:lnTo>
                  <a:pt x="0" y="0"/>
                </a:lnTo>
                <a:lnTo>
                  <a:pt x="0" y="6774735"/>
                </a:lnTo>
                <a:lnTo>
                  <a:pt x="7081604" y="6774735"/>
                </a:lnTo>
                <a:lnTo>
                  <a:pt x="708160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962122">
            <a:off x="-1213690" y="1432994"/>
            <a:ext cx="3800463" cy="5950621"/>
          </a:xfrm>
          <a:custGeom>
            <a:avLst/>
            <a:gdLst/>
            <a:ahLst/>
            <a:cxnLst/>
            <a:rect r="r" b="b" t="t" l="l"/>
            <a:pathLst>
              <a:path h="5950621" w="3800463">
                <a:moveTo>
                  <a:pt x="0" y="0"/>
                </a:moveTo>
                <a:lnTo>
                  <a:pt x="3800464" y="0"/>
                </a:lnTo>
                <a:lnTo>
                  <a:pt x="3800464" y="5950621"/>
                </a:lnTo>
                <a:lnTo>
                  <a:pt x="0" y="5950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62938" y="5266248"/>
            <a:ext cx="3441789" cy="1879217"/>
          </a:xfrm>
          <a:custGeom>
            <a:avLst/>
            <a:gdLst/>
            <a:ahLst/>
            <a:cxnLst/>
            <a:rect r="r" b="b" t="t" l="l"/>
            <a:pathLst>
              <a:path h="1879217" w="3441789">
                <a:moveTo>
                  <a:pt x="0" y="0"/>
                </a:moveTo>
                <a:lnTo>
                  <a:pt x="3441790" y="0"/>
                </a:lnTo>
                <a:lnTo>
                  <a:pt x="3441790" y="1879217"/>
                </a:lnTo>
                <a:lnTo>
                  <a:pt x="0" y="187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168488">
            <a:off x="15302299" y="76785"/>
            <a:ext cx="1566528" cy="2803630"/>
          </a:xfrm>
          <a:custGeom>
            <a:avLst/>
            <a:gdLst/>
            <a:ahLst/>
            <a:cxnLst/>
            <a:rect r="r" b="b" t="t" l="l"/>
            <a:pathLst>
              <a:path h="2803630" w="1566528">
                <a:moveTo>
                  <a:pt x="0" y="0"/>
                </a:moveTo>
                <a:lnTo>
                  <a:pt x="1566529" y="0"/>
                </a:lnTo>
                <a:lnTo>
                  <a:pt x="1566529" y="2803630"/>
                </a:lnTo>
                <a:lnTo>
                  <a:pt x="0" y="2803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3469" y="5844636"/>
            <a:ext cx="17474531" cy="180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9999">
                <a:solidFill>
                  <a:srgbClr val="FFFFFF"/>
                </a:solidFill>
                <a:latin typeface="Asap"/>
              </a:rPr>
              <a:t>THANKS YOU FOR WATCHING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282592" y="2903670"/>
            <a:ext cx="3024487" cy="3022597"/>
          </a:xfrm>
          <a:custGeom>
            <a:avLst/>
            <a:gdLst/>
            <a:ahLst/>
            <a:cxnLst/>
            <a:rect r="r" b="b" t="t" l="l"/>
            <a:pathLst>
              <a:path h="3022597" w="3024487">
                <a:moveTo>
                  <a:pt x="0" y="0"/>
                </a:moveTo>
                <a:lnTo>
                  <a:pt x="3024487" y="0"/>
                </a:lnTo>
                <a:lnTo>
                  <a:pt x="3024487" y="3022596"/>
                </a:lnTo>
                <a:lnTo>
                  <a:pt x="0" y="3022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85563" y="2415621"/>
            <a:ext cx="976708" cy="976098"/>
          </a:xfrm>
          <a:custGeom>
            <a:avLst/>
            <a:gdLst/>
            <a:ahLst/>
            <a:cxnLst/>
            <a:rect r="r" b="b" t="t" l="l"/>
            <a:pathLst>
              <a:path h="976098" w="976708">
                <a:moveTo>
                  <a:pt x="0" y="0"/>
                </a:moveTo>
                <a:lnTo>
                  <a:pt x="976708" y="0"/>
                </a:lnTo>
                <a:lnTo>
                  <a:pt x="976708" y="976097"/>
                </a:lnTo>
                <a:lnTo>
                  <a:pt x="0" y="976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84618" y="4733572"/>
            <a:ext cx="532676" cy="532676"/>
          </a:xfrm>
          <a:custGeom>
            <a:avLst/>
            <a:gdLst/>
            <a:ahLst/>
            <a:cxnLst/>
            <a:rect r="r" b="b" t="t" l="l"/>
            <a:pathLst>
              <a:path h="532676" w="532676">
                <a:moveTo>
                  <a:pt x="0" y="0"/>
                </a:moveTo>
                <a:lnTo>
                  <a:pt x="532675" y="0"/>
                </a:lnTo>
                <a:lnTo>
                  <a:pt x="532675" y="532676"/>
                </a:lnTo>
                <a:lnTo>
                  <a:pt x="0" y="53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61249" y="1012477"/>
            <a:ext cx="532676" cy="532676"/>
          </a:xfrm>
          <a:custGeom>
            <a:avLst/>
            <a:gdLst/>
            <a:ahLst/>
            <a:cxnLst/>
            <a:rect r="r" b="b" t="t" l="l"/>
            <a:pathLst>
              <a:path h="532676" w="532676">
                <a:moveTo>
                  <a:pt x="0" y="0"/>
                </a:moveTo>
                <a:lnTo>
                  <a:pt x="532675" y="0"/>
                </a:lnTo>
                <a:lnTo>
                  <a:pt x="532675" y="532676"/>
                </a:lnTo>
                <a:lnTo>
                  <a:pt x="0" y="53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6542" y="397186"/>
            <a:ext cx="939233" cy="1263028"/>
          </a:xfrm>
          <a:custGeom>
            <a:avLst/>
            <a:gdLst/>
            <a:ahLst/>
            <a:cxnLst/>
            <a:rect r="r" b="b" t="t" l="l"/>
            <a:pathLst>
              <a:path h="1263028" w="939233">
                <a:moveTo>
                  <a:pt x="0" y="0"/>
                </a:moveTo>
                <a:lnTo>
                  <a:pt x="939233" y="0"/>
                </a:lnTo>
                <a:lnTo>
                  <a:pt x="939233" y="1263028"/>
                </a:lnTo>
                <a:lnTo>
                  <a:pt x="0" y="1263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8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953862" y="3090560"/>
            <a:ext cx="657460" cy="65746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5617390" y="1166479"/>
            <a:ext cx="928221" cy="98746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402475" y="1164245"/>
            <a:ext cx="495969" cy="4959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C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575795">
            <a:off x="14995541" y="8280477"/>
            <a:ext cx="3203844" cy="1607747"/>
          </a:xfrm>
          <a:custGeom>
            <a:avLst/>
            <a:gdLst/>
            <a:ahLst/>
            <a:cxnLst/>
            <a:rect r="r" b="b" t="t" l="l"/>
            <a:pathLst>
              <a:path h="1607747" w="3203844">
                <a:moveTo>
                  <a:pt x="0" y="1607748"/>
                </a:moveTo>
                <a:lnTo>
                  <a:pt x="3203844" y="1607748"/>
                </a:lnTo>
                <a:lnTo>
                  <a:pt x="3203844" y="0"/>
                </a:lnTo>
                <a:lnTo>
                  <a:pt x="0" y="0"/>
                </a:lnTo>
                <a:lnTo>
                  <a:pt x="0" y="1607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575795">
            <a:off x="951213" y="1590094"/>
            <a:ext cx="3203844" cy="1607747"/>
          </a:xfrm>
          <a:custGeom>
            <a:avLst/>
            <a:gdLst/>
            <a:ahLst/>
            <a:cxnLst/>
            <a:rect r="r" b="b" t="t" l="l"/>
            <a:pathLst>
              <a:path h="1607747" w="3203844">
                <a:moveTo>
                  <a:pt x="0" y="1607747"/>
                </a:moveTo>
                <a:lnTo>
                  <a:pt x="3203844" y="1607747"/>
                </a:lnTo>
                <a:lnTo>
                  <a:pt x="3203844" y="0"/>
                </a:lnTo>
                <a:lnTo>
                  <a:pt x="0" y="0"/>
                </a:lnTo>
                <a:lnTo>
                  <a:pt x="0" y="16077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95899" y="-704601"/>
            <a:ext cx="11696203" cy="11696203"/>
            <a:chOff x="0" y="0"/>
            <a:chExt cx="15594937" cy="1559493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594937" cy="15594937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267885" y="1241287"/>
              <a:ext cx="13059166" cy="1305916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-5400000">
            <a:off x="12648382" y="661623"/>
            <a:ext cx="3445639" cy="3445639"/>
          </a:xfrm>
          <a:custGeom>
            <a:avLst/>
            <a:gdLst/>
            <a:ahLst/>
            <a:cxnLst/>
            <a:rect r="r" b="b" t="t" l="l"/>
            <a:pathLst>
              <a:path h="3445639" w="3445639">
                <a:moveTo>
                  <a:pt x="0" y="0"/>
                </a:moveTo>
                <a:lnTo>
                  <a:pt x="3445638" y="0"/>
                </a:lnTo>
                <a:lnTo>
                  <a:pt x="3445638" y="3445639"/>
                </a:lnTo>
                <a:lnTo>
                  <a:pt x="0" y="344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127243" y="5924344"/>
            <a:ext cx="3333956" cy="3333956"/>
          </a:xfrm>
          <a:custGeom>
            <a:avLst/>
            <a:gdLst/>
            <a:ahLst/>
            <a:cxnLst/>
            <a:rect r="r" b="b" t="t" l="l"/>
            <a:pathLst>
              <a:path h="3333956" w="3333956">
                <a:moveTo>
                  <a:pt x="0" y="0"/>
                </a:moveTo>
                <a:lnTo>
                  <a:pt x="3333956" y="0"/>
                </a:lnTo>
                <a:lnTo>
                  <a:pt x="3333956" y="3333956"/>
                </a:lnTo>
                <a:lnTo>
                  <a:pt x="0" y="3333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512356" y="7778911"/>
            <a:ext cx="4148921" cy="4082605"/>
            <a:chOff x="0" y="0"/>
            <a:chExt cx="5531895" cy="5443474"/>
          </a:xfrm>
        </p:grpSpPr>
        <p:sp>
          <p:nvSpPr>
            <p:cNvPr name="Freeform 12" id="12"/>
            <p:cNvSpPr/>
            <p:nvPr/>
          </p:nvSpPr>
          <p:spPr>
            <a:xfrm flipH="false" flipV="false" rot="8165178">
              <a:off x="932" y="1605676"/>
              <a:ext cx="5530031" cy="2232122"/>
            </a:xfrm>
            <a:custGeom>
              <a:avLst/>
              <a:gdLst/>
              <a:ahLst/>
              <a:cxnLst/>
              <a:rect r="r" b="b" t="t" l="l"/>
              <a:pathLst>
                <a:path h="2232122" w="5530031">
                  <a:moveTo>
                    <a:pt x="0" y="0"/>
                  </a:moveTo>
                  <a:lnTo>
                    <a:pt x="5530031" y="0"/>
                  </a:lnTo>
                  <a:lnTo>
                    <a:pt x="5530031" y="2232122"/>
                  </a:lnTo>
                  <a:lnTo>
                    <a:pt x="0" y="223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634821">
              <a:off x="2457691" y="615233"/>
              <a:ext cx="2224034" cy="1116061"/>
            </a:xfrm>
            <a:custGeom>
              <a:avLst/>
              <a:gdLst/>
              <a:ahLst/>
              <a:cxnLst/>
              <a:rect r="r" b="b" t="t" l="l"/>
              <a:pathLst>
                <a:path h="1116061" w="2224034">
                  <a:moveTo>
                    <a:pt x="0" y="0"/>
                  </a:moveTo>
                  <a:lnTo>
                    <a:pt x="2224034" y="0"/>
                  </a:lnTo>
                  <a:lnTo>
                    <a:pt x="2224034" y="1116061"/>
                  </a:lnTo>
                  <a:lnTo>
                    <a:pt x="0" y="1116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true" rot="-2634821">
              <a:off x="3231762" y="1419227"/>
              <a:ext cx="2224034" cy="1116061"/>
            </a:xfrm>
            <a:custGeom>
              <a:avLst/>
              <a:gdLst/>
              <a:ahLst/>
              <a:cxnLst/>
              <a:rect r="r" b="b" t="t" l="l"/>
              <a:pathLst>
                <a:path h="1116061" w="2224034">
                  <a:moveTo>
                    <a:pt x="2224034" y="1116061"/>
                  </a:moveTo>
                  <a:lnTo>
                    <a:pt x="0" y="1116061"/>
                  </a:lnTo>
                  <a:lnTo>
                    <a:pt x="0" y="0"/>
                  </a:lnTo>
                  <a:lnTo>
                    <a:pt x="2224034" y="0"/>
                  </a:lnTo>
                  <a:lnTo>
                    <a:pt x="2224034" y="111606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5098573" y="-1012603"/>
            <a:ext cx="4148921" cy="4082605"/>
            <a:chOff x="0" y="0"/>
            <a:chExt cx="5531895" cy="5443474"/>
          </a:xfrm>
        </p:grpSpPr>
        <p:sp>
          <p:nvSpPr>
            <p:cNvPr name="Freeform 16" id="16"/>
            <p:cNvSpPr/>
            <p:nvPr/>
          </p:nvSpPr>
          <p:spPr>
            <a:xfrm flipH="false" flipV="false" rot="8165178">
              <a:off x="932" y="1605676"/>
              <a:ext cx="5530031" cy="2232122"/>
            </a:xfrm>
            <a:custGeom>
              <a:avLst/>
              <a:gdLst/>
              <a:ahLst/>
              <a:cxnLst/>
              <a:rect r="r" b="b" t="t" l="l"/>
              <a:pathLst>
                <a:path h="2232122" w="5530031">
                  <a:moveTo>
                    <a:pt x="0" y="0"/>
                  </a:moveTo>
                  <a:lnTo>
                    <a:pt x="5530031" y="0"/>
                  </a:lnTo>
                  <a:lnTo>
                    <a:pt x="5530031" y="2232122"/>
                  </a:lnTo>
                  <a:lnTo>
                    <a:pt x="0" y="223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2634821">
              <a:off x="2457691" y="615233"/>
              <a:ext cx="2224034" cy="1116061"/>
            </a:xfrm>
            <a:custGeom>
              <a:avLst/>
              <a:gdLst/>
              <a:ahLst/>
              <a:cxnLst/>
              <a:rect r="r" b="b" t="t" l="l"/>
              <a:pathLst>
                <a:path h="1116061" w="2224034">
                  <a:moveTo>
                    <a:pt x="0" y="0"/>
                  </a:moveTo>
                  <a:lnTo>
                    <a:pt x="2224034" y="0"/>
                  </a:lnTo>
                  <a:lnTo>
                    <a:pt x="2224034" y="1116061"/>
                  </a:lnTo>
                  <a:lnTo>
                    <a:pt x="0" y="1116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true" rot="-2634821">
              <a:off x="3231762" y="1419227"/>
              <a:ext cx="2224034" cy="1116061"/>
            </a:xfrm>
            <a:custGeom>
              <a:avLst/>
              <a:gdLst/>
              <a:ahLst/>
              <a:cxnLst/>
              <a:rect r="r" b="b" t="t" l="l"/>
              <a:pathLst>
                <a:path h="1116061" w="2224034">
                  <a:moveTo>
                    <a:pt x="2224034" y="1116061"/>
                  </a:moveTo>
                  <a:lnTo>
                    <a:pt x="0" y="1116061"/>
                  </a:lnTo>
                  <a:lnTo>
                    <a:pt x="0" y="0"/>
                  </a:lnTo>
                  <a:lnTo>
                    <a:pt x="2224034" y="0"/>
                  </a:lnTo>
                  <a:lnTo>
                    <a:pt x="2224034" y="111606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-2575092">
            <a:off x="-1866901" y="4459739"/>
            <a:ext cx="5399216" cy="864967"/>
          </a:xfrm>
          <a:custGeom>
            <a:avLst/>
            <a:gdLst/>
            <a:ahLst/>
            <a:cxnLst/>
            <a:rect r="r" b="b" t="t" l="l"/>
            <a:pathLst>
              <a:path h="864967" w="5399216">
                <a:moveTo>
                  <a:pt x="0" y="0"/>
                </a:moveTo>
                <a:lnTo>
                  <a:pt x="5399216" y="0"/>
                </a:lnTo>
                <a:lnTo>
                  <a:pt x="5399216" y="864968"/>
                </a:lnTo>
                <a:lnTo>
                  <a:pt x="0" y="864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575092">
            <a:off x="14670461" y="6728491"/>
            <a:ext cx="5399216" cy="864967"/>
          </a:xfrm>
          <a:custGeom>
            <a:avLst/>
            <a:gdLst/>
            <a:ahLst/>
            <a:cxnLst/>
            <a:rect r="r" b="b" t="t" l="l"/>
            <a:pathLst>
              <a:path h="864967" w="5399216">
                <a:moveTo>
                  <a:pt x="0" y="0"/>
                </a:moveTo>
                <a:lnTo>
                  <a:pt x="5399216" y="0"/>
                </a:lnTo>
                <a:lnTo>
                  <a:pt x="5399216" y="864967"/>
                </a:lnTo>
                <a:lnTo>
                  <a:pt x="0" y="864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575092">
            <a:off x="600588" y="9854516"/>
            <a:ext cx="5399216" cy="864967"/>
          </a:xfrm>
          <a:custGeom>
            <a:avLst/>
            <a:gdLst/>
            <a:ahLst/>
            <a:cxnLst/>
            <a:rect r="r" b="b" t="t" l="l"/>
            <a:pathLst>
              <a:path h="864967" w="5399216">
                <a:moveTo>
                  <a:pt x="0" y="0"/>
                </a:moveTo>
                <a:lnTo>
                  <a:pt x="5399216" y="0"/>
                </a:lnTo>
                <a:lnTo>
                  <a:pt x="5399216" y="864968"/>
                </a:lnTo>
                <a:lnTo>
                  <a:pt x="0" y="864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575092">
            <a:off x="13346787" y="377134"/>
            <a:ext cx="5399216" cy="864967"/>
          </a:xfrm>
          <a:custGeom>
            <a:avLst/>
            <a:gdLst/>
            <a:ahLst/>
            <a:cxnLst/>
            <a:rect r="r" b="b" t="t" l="l"/>
            <a:pathLst>
              <a:path h="864967" w="5399216">
                <a:moveTo>
                  <a:pt x="0" y="0"/>
                </a:moveTo>
                <a:lnTo>
                  <a:pt x="5399216" y="0"/>
                </a:lnTo>
                <a:lnTo>
                  <a:pt x="5399216" y="864967"/>
                </a:lnTo>
                <a:lnTo>
                  <a:pt x="0" y="86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104203" y="1786671"/>
            <a:ext cx="12856968" cy="6093068"/>
            <a:chOff x="0" y="0"/>
            <a:chExt cx="17142624" cy="8124091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984040"/>
              <a:ext cx="17142624" cy="6305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008"/>
                </a:lnSpc>
              </a:pPr>
              <a:r>
                <a:rPr lang="en-US" sz="14400">
                  <a:solidFill>
                    <a:srgbClr val="FFFFFF"/>
                  </a:solidFill>
                  <a:latin typeface="Canva Sans Bold"/>
                </a:rPr>
                <a:t>GIỚI THIỆU CHỦ ĐỂ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482071" y="7683401"/>
              <a:ext cx="12178481" cy="440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 spc="84">
                  <a:solidFill>
                    <a:srgbClr val="FFFFFF"/>
                  </a:solidFill>
                  <a:latin typeface="Canva Sans Bold"/>
                </a:rPr>
                <a:t>Tổng quát về chủ đề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482071" y="-28575"/>
              <a:ext cx="12178481" cy="584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Poppins Medium"/>
                </a:rPr>
                <a:t>MỤC 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4156" y="8397756"/>
            <a:ext cx="4753034" cy="3778488"/>
          </a:xfrm>
          <a:custGeom>
            <a:avLst/>
            <a:gdLst/>
            <a:ahLst/>
            <a:cxnLst/>
            <a:rect r="r" b="b" t="t" l="l"/>
            <a:pathLst>
              <a:path h="3778488" w="4753034">
                <a:moveTo>
                  <a:pt x="0" y="0"/>
                </a:moveTo>
                <a:lnTo>
                  <a:pt x="4753034" y="0"/>
                </a:lnTo>
                <a:lnTo>
                  <a:pt x="4753034" y="3778488"/>
                </a:lnTo>
                <a:lnTo>
                  <a:pt x="0" y="377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" t="0" r="-81" b="-336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515" y="-961957"/>
            <a:ext cx="3147329" cy="3187168"/>
          </a:xfrm>
          <a:custGeom>
            <a:avLst/>
            <a:gdLst/>
            <a:ahLst/>
            <a:cxnLst/>
            <a:rect r="r" b="b" t="t" l="l"/>
            <a:pathLst>
              <a:path h="3187168" w="3147329">
                <a:moveTo>
                  <a:pt x="0" y="0"/>
                </a:moveTo>
                <a:lnTo>
                  <a:pt x="3147329" y="0"/>
                </a:lnTo>
                <a:lnTo>
                  <a:pt x="3147329" y="3187168"/>
                </a:lnTo>
                <a:lnTo>
                  <a:pt x="0" y="3187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6163" y="2100087"/>
            <a:ext cx="13035675" cy="6086826"/>
            <a:chOff x="0" y="0"/>
            <a:chExt cx="17380900" cy="81157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7380900" cy="1703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530"/>
                </a:lnSpc>
              </a:pPr>
              <a:r>
                <a:rPr lang="en-US" sz="7800">
                  <a:solidFill>
                    <a:srgbClr val="FFFFFF"/>
                  </a:solidFill>
                  <a:latin typeface="Asap Semi-Bold"/>
                </a:rPr>
                <a:t>Tìm việc làm đang quá khó ?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954109" y="2159468"/>
              <a:ext cx="13472683" cy="595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Muli"/>
                </a:rPr>
                <a:t>Khi tìm việc đang quá dập khuôn và gây khó khăn khi bạn gửi CV nhưng không đúng nhu cầu của nhà tuyển dụng.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Muli"/>
                </a:rPr>
                <a:t>Còn nhà tuyển dụng gặp khó khăn trong việc  tìm kiếm người đáp ứng yêu cầu trong công việc của họ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Freeform 9" id="9"/>
          <p:cNvSpPr/>
          <p:nvPr/>
        </p:nvSpPr>
        <p:spPr>
          <a:xfrm flipH="false" flipV="false" rot="-1235787">
            <a:off x="16188296" y="784051"/>
            <a:ext cx="1189864" cy="1779235"/>
          </a:xfrm>
          <a:custGeom>
            <a:avLst/>
            <a:gdLst/>
            <a:ahLst/>
            <a:cxnLst/>
            <a:rect r="r" b="b" t="t" l="l"/>
            <a:pathLst>
              <a:path h="1779235" w="1189864">
                <a:moveTo>
                  <a:pt x="0" y="0"/>
                </a:moveTo>
                <a:lnTo>
                  <a:pt x="1189863" y="0"/>
                </a:lnTo>
                <a:lnTo>
                  <a:pt x="1189863" y="1779235"/>
                </a:lnTo>
                <a:lnTo>
                  <a:pt x="0" y="1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96083" y="8449026"/>
            <a:ext cx="4753034" cy="3778488"/>
          </a:xfrm>
          <a:custGeom>
            <a:avLst/>
            <a:gdLst/>
            <a:ahLst/>
            <a:cxnLst/>
            <a:rect r="r" b="b" t="t" l="l"/>
            <a:pathLst>
              <a:path h="3778488" w="4753034">
                <a:moveTo>
                  <a:pt x="0" y="0"/>
                </a:moveTo>
                <a:lnTo>
                  <a:pt x="4753034" y="0"/>
                </a:lnTo>
                <a:lnTo>
                  <a:pt x="4753034" y="3778488"/>
                </a:lnTo>
                <a:lnTo>
                  <a:pt x="0" y="377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" t="0" r="-81" b="-336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449" y="-795703"/>
            <a:ext cx="3147329" cy="3187168"/>
          </a:xfrm>
          <a:custGeom>
            <a:avLst/>
            <a:gdLst/>
            <a:ahLst/>
            <a:cxnLst/>
            <a:rect r="r" b="b" t="t" l="l"/>
            <a:pathLst>
              <a:path h="3187168" w="3147329">
                <a:moveTo>
                  <a:pt x="0" y="0"/>
                </a:moveTo>
                <a:lnTo>
                  <a:pt x="3147329" y="0"/>
                </a:lnTo>
                <a:lnTo>
                  <a:pt x="3147329" y="3187169"/>
                </a:lnTo>
                <a:lnTo>
                  <a:pt x="0" y="318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6163" y="2071512"/>
            <a:ext cx="13035675" cy="6143976"/>
            <a:chOff x="0" y="0"/>
            <a:chExt cx="17380900" cy="81919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7380900" cy="3481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530"/>
                </a:lnSpc>
              </a:pPr>
              <a:r>
                <a:rPr lang="en-US" sz="7800">
                  <a:solidFill>
                    <a:srgbClr val="FFFFFF"/>
                  </a:solidFill>
                  <a:latin typeface="Asap Semi-Bold"/>
                </a:rPr>
                <a:t>Cách tìm việc cũ không còn quá hiệu quả ?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954109" y="3937468"/>
              <a:ext cx="13472683" cy="425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Muli"/>
                </a:rPr>
                <a:t>Chỉ theo một hướng người cung tìm người cầu gây ra một số bất tiện trong cách tìm việc làm.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896888" y="9263062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Freeform 9" id="9"/>
          <p:cNvSpPr/>
          <p:nvPr/>
        </p:nvSpPr>
        <p:spPr>
          <a:xfrm flipH="false" flipV="false" rot="-1235787">
            <a:off x="16396114" y="459806"/>
            <a:ext cx="1189864" cy="1779235"/>
          </a:xfrm>
          <a:custGeom>
            <a:avLst/>
            <a:gdLst/>
            <a:ahLst/>
            <a:cxnLst/>
            <a:rect r="r" b="b" t="t" l="l"/>
            <a:pathLst>
              <a:path h="1779235" w="1189864">
                <a:moveTo>
                  <a:pt x="0" y="0"/>
                </a:moveTo>
                <a:lnTo>
                  <a:pt x="1189864" y="0"/>
                </a:lnTo>
                <a:lnTo>
                  <a:pt x="1189864" y="1779235"/>
                </a:lnTo>
                <a:lnTo>
                  <a:pt x="0" y="1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96083" y="8449026"/>
            <a:ext cx="4753034" cy="3778488"/>
          </a:xfrm>
          <a:custGeom>
            <a:avLst/>
            <a:gdLst/>
            <a:ahLst/>
            <a:cxnLst/>
            <a:rect r="r" b="b" t="t" l="l"/>
            <a:pathLst>
              <a:path h="3778488" w="4753034">
                <a:moveTo>
                  <a:pt x="0" y="0"/>
                </a:moveTo>
                <a:lnTo>
                  <a:pt x="4753034" y="0"/>
                </a:lnTo>
                <a:lnTo>
                  <a:pt x="4753034" y="3778488"/>
                </a:lnTo>
                <a:lnTo>
                  <a:pt x="0" y="377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" t="0" r="-81" b="-336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449" y="-795703"/>
            <a:ext cx="3147329" cy="3187168"/>
          </a:xfrm>
          <a:custGeom>
            <a:avLst/>
            <a:gdLst/>
            <a:ahLst/>
            <a:cxnLst/>
            <a:rect r="r" b="b" t="t" l="l"/>
            <a:pathLst>
              <a:path h="3187168" w="3147329">
                <a:moveTo>
                  <a:pt x="0" y="0"/>
                </a:moveTo>
                <a:lnTo>
                  <a:pt x="3147329" y="0"/>
                </a:lnTo>
                <a:lnTo>
                  <a:pt x="3147329" y="3187169"/>
                </a:lnTo>
                <a:lnTo>
                  <a:pt x="0" y="318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6163" y="993535"/>
            <a:ext cx="13035675" cy="7363176"/>
            <a:chOff x="0" y="0"/>
            <a:chExt cx="17380900" cy="9817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7380900" cy="1703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530"/>
                </a:lnSpc>
              </a:pPr>
              <a:r>
                <a:rPr lang="en-US" sz="7800">
                  <a:solidFill>
                    <a:srgbClr val="FFFFFF"/>
                  </a:solidFill>
                  <a:latin typeface="Asap Semi-Bold"/>
                </a:rPr>
                <a:t>Cách cải thiện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954109" y="2159468"/>
              <a:ext cx="13472683" cy="765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Muli"/>
                </a:rPr>
                <a:t>Tạo ra một sàn giao dịch trực tuyến dành cho các dịch vụ việc làm theo yêu cầu để liên kết các freelancer với Nhà tuyển dụng và người dùng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Muli"/>
                </a:rPr>
                <a:t>Đi hướng ngược lại cho nhà tuyển dụng nhiều lựa chọn phù hớp với nhu cầu 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896888" y="9263062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Freeform 9" id="9"/>
          <p:cNvSpPr/>
          <p:nvPr/>
        </p:nvSpPr>
        <p:spPr>
          <a:xfrm flipH="false" flipV="false" rot="-1235787">
            <a:off x="16396114" y="459806"/>
            <a:ext cx="1189864" cy="1779235"/>
          </a:xfrm>
          <a:custGeom>
            <a:avLst/>
            <a:gdLst/>
            <a:ahLst/>
            <a:cxnLst/>
            <a:rect r="r" b="b" t="t" l="l"/>
            <a:pathLst>
              <a:path h="1779235" w="1189864">
                <a:moveTo>
                  <a:pt x="0" y="0"/>
                </a:moveTo>
                <a:lnTo>
                  <a:pt x="1189864" y="0"/>
                </a:lnTo>
                <a:lnTo>
                  <a:pt x="1189864" y="1779235"/>
                </a:lnTo>
                <a:lnTo>
                  <a:pt x="0" y="1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1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96083" y="8449026"/>
            <a:ext cx="4753034" cy="3778488"/>
          </a:xfrm>
          <a:custGeom>
            <a:avLst/>
            <a:gdLst/>
            <a:ahLst/>
            <a:cxnLst/>
            <a:rect r="r" b="b" t="t" l="l"/>
            <a:pathLst>
              <a:path h="3778488" w="4753034">
                <a:moveTo>
                  <a:pt x="0" y="0"/>
                </a:moveTo>
                <a:lnTo>
                  <a:pt x="4753034" y="0"/>
                </a:lnTo>
                <a:lnTo>
                  <a:pt x="4753034" y="3778488"/>
                </a:lnTo>
                <a:lnTo>
                  <a:pt x="0" y="377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" t="0" r="-81" b="-336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9449" y="-795703"/>
            <a:ext cx="3147329" cy="3187168"/>
          </a:xfrm>
          <a:custGeom>
            <a:avLst/>
            <a:gdLst/>
            <a:ahLst/>
            <a:cxnLst/>
            <a:rect r="r" b="b" t="t" l="l"/>
            <a:pathLst>
              <a:path h="3187168" w="3147329">
                <a:moveTo>
                  <a:pt x="0" y="0"/>
                </a:moveTo>
                <a:lnTo>
                  <a:pt x="3147329" y="0"/>
                </a:lnTo>
                <a:lnTo>
                  <a:pt x="3147329" y="3187169"/>
                </a:lnTo>
                <a:lnTo>
                  <a:pt x="0" y="318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6163" y="2269885"/>
            <a:ext cx="13035675" cy="4810476"/>
            <a:chOff x="0" y="0"/>
            <a:chExt cx="17380900" cy="64139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7380900" cy="1703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530"/>
                </a:lnSpc>
              </a:pPr>
              <a:r>
                <a:rPr lang="en-US" sz="7800">
                  <a:solidFill>
                    <a:srgbClr val="FFFFFF"/>
                  </a:solidFill>
                  <a:latin typeface="Asap Semi-Bold"/>
                </a:rPr>
                <a:t>Website NiceWorks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954109" y="2159468"/>
              <a:ext cx="13472683" cy="425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Muli"/>
                </a:rPr>
                <a:t>Dựa vào các yêu cầu trên chúng em đã thực hiện đồ án website NiceWorks phục vụ cho nhu cầu trên.</a:t>
              </a: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504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896888" y="9263062"/>
            <a:ext cx="18206699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Freeform 9" id="9"/>
          <p:cNvSpPr/>
          <p:nvPr/>
        </p:nvSpPr>
        <p:spPr>
          <a:xfrm flipH="false" flipV="false" rot="-1235787">
            <a:off x="16396114" y="459806"/>
            <a:ext cx="1189864" cy="1779235"/>
          </a:xfrm>
          <a:custGeom>
            <a:avLst/>
            <a:gdLst/>
            <a:ahLst/>
            <a:cxnLst/>
            <a:rect r="r" b="b" t="t" l="l"/>
            <a:pathLst>
              <a:path h="1779235" w="1189864">
                <a:moveTo>
                  <a:pt x="0" y="0"/>
                </a:moveTo>
                <a:lnTo>
                  <a:pt x="1189864" y="0"/>
                </a:lnTo>
                <a:lnTo>
                  <a:pt x="1189864" y="1779235"/>
                </a:lnTo>
                <a:lnTo>
                  <a:pt x="0" y="1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5339192" cy="531623"/>
            <a:chOff x="0" y="0"/>
            <a:chExt cx="7118923" cy="70883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17286" y="116734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170130"/>
                  </a:solidFill>
                  <a:latin typeface="Muli"/>
                </a:rPr>
                <a:t>MỤC TIÊU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5729" cy="708831"/>
            </a:xfrm>
            <a:custGeom>
              <a:avLst/>
              <a:gdLst/>
              <a:ahLst/>
              <a:cxnLst/>
              <a:rect r="r" b="b" t="t" l="l"/>
              <a:pathLst>
                <a:path h="708831" w="605729">
                  <a:moveTo>
                    <a:pt x="0" y="0"/>
                  </a:moveTo>
                  <a:lnTo>
                    <a:pt x="605729" y="0"/>
                  </a:lnTo>
                  <a:lnTo>
                    <a:pt x="605729" y="708831"/>
                  </a:lnTo>
                  <a:lnTo>
                    <a:pt x="0" y="70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35176" y="2296376"/>
            <a:ext cx="8976278" cy="5261956"/>
          </a:xfrm>
          <a:custGeom>
            <a:avLst/>
            <a:gdLst/>
            <a:ahLst/>
            <a:cxnLst/>
            <a:rect r="r" b="b" t="t" l="l"/>
            <a:pathLst>
              <a:path h="5261956" w="8976278">
                <a:moveTo>
                  <a:pt x="0" y="0"/>
                </a:moveTo>
                <a:lnTo>
                  <a:pt x="8976279" y="0"/>
                </a:lnTo>
                <a:lnTo>
                  <a:pt x="8976279" y="5261957"/>
                </a:lnTo>
                <a:lnTo>
                  <a:pt x="0" y="5261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3236" y="1976178"/>
            <a:ext cx="10504158" cy="5253990"/>
            <a:chOff x="0" y="0"/>
            <a:chExt cx="14005544" cy="700532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4005544" cy="158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60"/>
                </a:lnSpc>
                <a:spcBef>
                  <a:spcPct val="0"/>
                </a:spcBef>
              </a:pPr>
              <a:r>
                <a:rPr lang="en-US" sz="7800">
                  <a:solidFill>
                    <a:srgbClr val="170130"/>
                  </a:solidFill>
                  <a:latin typeface="Asap Semi-Bold"/>
                </a:rPr>
                <a:t>NiceWorks sẽ mang lại 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39975"/>
              <a:ext cx="14005544" cy="4665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5730"/>
                </a:lnSpc>
                <a:buFont typeface="Arial"/>
                <a:buChar char="•"/>
              </a:pPr>
              <a:r>
                <a:rPr lang="en-US" sz="3000">
                  <a:solidFill>
                    <a:srgbClr val="170130"/>
                  </a:solidFill>
                  <a:latin typeface="Muli"/>
                </a:rPr>
                <a:t>Đáp ứng đa dạng nhu cầu của người dùng</a:t>
              </a:r>
            </a:p>
            <a:p>
              <a:pPr algn="l" marL="647700" indent="-323850" lvl="1">
                <a:lnSpc>
                  <a:spcPts val="5730"/>
                </a:lnSpc>
                <a:buFont typeface="Arial"/>
                <a:buChar char="•"/>
              </a:pPr>
              <a:r>
                <a:rPr lang="en-US" sz="3000">
                  <a:solidFill>
                    <a:srgbClr val="170130"/>
                  </a:solidFill>
                  <a:latin typeface="Muli"/>
                </a:rPr>
                <a:t>Kết nối freelancer với cá nhân và doanh nghiệp</a:t>
              </a:r>
            </a:p>
            <a:p>
              <a:pPr algn="l" marL="647700" indent="-323850" lvl="1">
                <a:lnSpc>
                  <a:spcPts val="5730"/>
                </a:lnSpc>
                <a:buFont typeface="Arial"/>
                <a:buChar char="•"/>
              </a:pPr>
              <a:r>
                <a:rPr lang="en-US" sz="3000">
                  <a:solidFill>
                    <a:srgbClr val="170130"/>
                  </a:solidFill>
                  <a:latin typeface="Muli"/>
                </a:rPr>
                <a:t>Mang đến cơ hội việc làm</a:t>
              </a:r>
            </a:p>
            <a:p>
              <a:pPr algn="l" marL="647700" indent="-323850" lvl="1">
                <a:lnSpc>
                  <a:spcPts val="5730"/>
                </a:lnSpc>
                <a:buFont typeface="Arial"/>
                <a:buChar char="•"/>
              </a:pPr>
              <a:r>
                <a:rPr lang="en-US" sz="3000">
                  <a:solidFill>
                    <a:srgbClr val="170130"/>
                  </a:solidFill>
                  <a:latin typeface="Muli"/>
                </a:rPr>
                <a:t>Mang lại sự tiện dụng và thân thiện cho người dùng</a:t>
              </a:r>
            </a:p>
            <a:p>
              <a:pPr algn="l" marL="647700" indent="-323850" lvl="1">
                <a:lnSpc>
                  <a:spcPts val="5730"/>
                </a:lnSpc>
                <a:buFont typeface="Arial"/>
                <a:buChar char="•"/>
              </a:pPr>
              <a:r>
                <a:rPr lang="en-US" sz="3000">
                  <a:solidFill>
                    <a:srgbClr val="170130"/>
                  </a:solidFill>
                  <a:latin typeface="Muli"/>
                </a:rPr>
                <a:t>Uy tín và minh bạch 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106134" y="5729288"/>
            <a:ext cx="12491485" cy="0"/>
          </a:xfrm>
          <a:prstGeom prst="line">
            <a:avLst/>
          </a:prstGeom>
          <a:ln cap="flat" w="19050">
            <a:solidFill>
              <a:srgbClr val="1701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3123798">
            <a:off x="2812973" y="5367014"/>
            <a:ext cx="586323" cy="797719"/>
          </a:xfrm>
          <a:custGeom>
            <a:avLst/>
            <a:gdLst/>
            <a:ahLst/>
            <a:cxnLst/>
            <a:rect r="r" b="b" t="t" l="l"/>
            <a:pathLst>
              <a:path h="797719" w="586323">
                <a:moveTo>
                  <a:pt x="0" y="0"/>
                </a:moveTo>
                <a:lnTo>
                  <a:pt x="586323" y="0"/>
                </a:lnTo>
                <a:lnTo>
                  <a:pt x="586323" y="797719"/>
                </a:lnTo>
                <a:lnTo>
                  <a:pt x="0" y="7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737927">
            <a:off x="15118416" y="5239362"/>
            <a:ext cx="586323" cy="797719"/>
          </a:xfrm>
          <a:custGeom>
            <a:avLst/>
            <a:gdLst/>
            <a:ahLst/>
            <a:cxnLst/>
            <a:rect r="r" b="b" t="t" l="l"/>
            <a:pathLst>
              <a:path h="797719" w="586323">
                <a:moveTo>
                  <a:pt x="0" y="0"/>
                </a:moveTo>
                <a:lnTo>
                  <a:pt x="586324" y="0"/>
                </a:lnTo>
                <a:lnTo>
                  <a:pt x="586324" y="797719"/>
                </a:lnTo>
                <a:lnTo>
                  <a:pt x="0" y="7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81301" y="9248775"/>
            <a:ext cx="18206699" cy="0"/>
          </a:xfrm>
          <a:prstGeom prst="line">
            <a:avLst/>
          </a:prstGeom>
          <a:ln cap="flat" w="9525">
            <a:solidFill>
              <a:srgbClr val="17013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9258300"/>
            <a:ext cx="162602" cy="1028700"/>
          </a:xfrm>
          <a:prstGeom prst="rect">
            <a:avLst/>
          </a:prstGeom>
          <a:solidFill>
            <a:srgbClr val="6343E8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8785572" y="5143500"/>
            <a:ext cx="974235" cy="974235"/>
          </a:xfrm>
          <a:custGeom>
            <a:avLst/>
            <a:gdLst/>
            <a:ahLst/>
            <a:cxnLst/>
            <a:rect r="r" b="b" t="t" l="l"/>
            <a:pathLst>
              <a:path h="974235" w="974235">
                <a:moveTo>
                  <a:pt x="0" y="0"/>
                </a:moveTo>
                <a:lnTo>
                  <a:pt x="974235" y="0"/>
                </a:lnTo>
                <a:lnTo>
                  <a:pt x="974235" y="974235"/>
                </a:lnTo>
                <a:lnTo>
                  <a:pt x="0" y="97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41092" y="1019175"/>
            <a:ext cx="9605817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170130"/>
                </a:solidFill>
                <a:latin typeface="Asap Semi-Bold"/>
              </a:rPr>
              <a:t>Mô hình hoạt động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567228"/>
            <a:ext cx="585698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93" u="sng">
                <a:solidFill>
                  <a:srgbClr val="170130">
                    <a:alpha val="60000"/>
                  </a:srgbClr>
                </a:solidFill>
                <a:latin typeface="Muli"/>
                <a:hlinkClick r:id="rId4" action="ppaction://hlinksldjump"/>
              </a:rPr>
              <a:t>QUAY LẠI TRANG CHƯƠNG TRÌNH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1262" y="6663545"/>
            <a:ext cx="270974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70130"/>
                </a:solidFill>
                <a:latin typeface="Canva Sans Bold"/>
              </a:rPr>
              <a:t>Người dùng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07186" y="6663545"/>
            <a:ext cx="360878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70130"/>
                </a:solidFill>
                <a:latin typeface="Canva Sans Bold"/>
              </a:rPr>
              <a:t>Người cung cấp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43191" y="4280563"/>
            <a:ext cx="2458998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170130"/>
                </a:solidFill>
                <a:latin typeface="Canva Sans Bold"/>
              </a:rPr>
              <a:t>NiceWorks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DAGGyu9muKc</dc:identifier>
  <dcterms:modified xsi:type="dcterms:W3CDTF">2011-08-01T06:04:30Z</dcterms:modified>
  <cp:revision>1</cp:revision>
  <dc:title>Tím Vàng 3D Giới thiệu Công ty Bài thuyết trình Kinh doanh</dc:title>
</cp:coreProperties>
</file>